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65" r:id="rId3"/>
    <p:sldId id="257" r:id="rId4"/>
    <p:sldId id="263" r:id="rId5"/>
    <p:sldId id="258" r:id="rId6"/>
    <p:sldId id="266" r:id="rId7"/>
    <p:sldId id="260" r:id="rId8"/>
    <p:sldId id="261" r:id="rId9"/>
    <p:sldId id="262" r:id="rId10"/>
    <p:sldId id="267" r:id="rId11"/>
    <p:sldId id="259"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04"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statewide Total UAC Revenues FY2013 $527,000 Total</c:v>
                </c:pt>
              </c:strCache>
            </c:strRef>
          </c:tx>
          <c:cat>
            <c:strRef>
              <c:f>Sheet1!$A$2:$A$7</c:f>
              <c:strCache>
                <c:ptCount val="6"/>
                <c:pt idx="0">
                  <c:v>Friends of Utah Avalanche Center</c:v>
                </c:pt>
                <c:pt idx="1">
                  <c:v>Forest Service</c:v>
                </c:pt>
                <c:pt idx="2">
                  <c:v>UTah State Parks</c:v>
                </c:pt>
                <c:pt idx="3">
                  <c:v>State of Utah</c:v>
                </c:pt>
                <c:pt idx="4">
                  <c:v>Salt Lake County</c:v>
                </c:pt>
                <c:pt idx="5">
                  <c:v>Wyoming Recration Trails Grant</c:v>
                </c:pt>
              </c:strCache>
            </c:strRef>
          </c:cat>
          <c:val>
            <c:numRef>
              <c:f>Sheet1!$B$2:$B$7</c:f>
              <c:numCache>
                <c:formatCode>0%</c:formatCode>
                <c:ptCount val="6"/>
                <c:pt idx="0">
                  <c:v>0.56</c:v>
                </c:pt>
                <c:pt idx="1">
                  <c:v>0.22</c:v>
                </c:pt>
                <c:pt idx="2">
                  <c:v>0.1</c:v>
                </c:pt>
                <c:pt idx="3">
                  <c:v>0.05</c:v>
                </c:pt>
                <c:pt idx="4">
                  <c:v>0.04</c:v>
                </c:pt>
                <c:pt idx="5">
                  <c:v>0.03</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13C5D-ABB9-264B-A9B1-D7FFE0368B0E}" type="doc">
      <dgm:prSet loTypeId="urn:microsoft.com/office/officeart/2005/8/layout/matrix3" loCatId="" qsTypeId="urn:microsoft.com/office/officeart/2005/8/quickstyle/simple4" qsCatId="simple" csTypeId="urn:microsoft.com/office/officeart/2005/8/colors/accent1_2" csCatId="accent1" phldr="1"/>
      <dgm:spPr/>
      <dgm:t>
        <a:bodyPr/>
        <a:lstStyle/>
        <a:p>
          <a:endParaRPr lang="en-US"/>
        </a:p>
      </dgm:t>
    </dgm:pt>
    <dgm:pt modelId="{6C0386FE-3C1E-2240-B912-3DA62EACF5B2}">
      <dgm:prSet phldrT="[Text]"/>
      <dgm:spPr/>
      <dgm:t>
        <a:bodyPr/>
        <a:lstStyle/>
        <a:p>
          <a:pPr algn="ctr"/>
          <a:r>
            <a:rPr lang="en-US" b="1" dirty="0" smtClean="0"/>
            <a:t>Strengths </a:t>
          </a:r>
        </a:p>
        <a:p>
          <a:pPr algn="l"/>
          <a:r>
            <a:rPr lang="en-US" dirty="0" smtClean="0"/>
            <a:t>Historical community support </a:t>
          </a:r>
        </a:p>
        <a:p>
          <a:pPr algn="l"/>
          <a:r>
            <a:rPr lang="en-US" dirty="0" smtClean="0"/>
            <a:t>Adaptive social media</a:t>
          </a:r>
        </a:p>
        <a:p>
          <a:pPr algn="l"/>
          <a:endParaRPr lang="en-US" dirty="0" smtClean="0"/>
        </a:p>
      </dgm:t>
    </dgm:pt>
    <dgm:pt modelId="{21BE88DA-847C-0A4B-BBE4-4E9F1955A7E2}" type="parTrans" cxnId="{9EB32ADD-9803-904A-B427-D69BDF3116BA}">
      <dgm:prSet/>
      <dgm:spPr/>
      <dgm:t>
        <a:bodyPr/>
        <a:lstStyle/>
        <a:p>
          <a:endParaRPr lang="en-US"/>
        </a:p>
      </dgm:t>
    </dgm:pt>
    <dgm:pt modelId="{98CA9327-C831-8248-B945-B16761D8F026}" type="sibTrans" cxnId="{9EB32ADD-9803-904A-B427-D69BDF3116BA}">
      <dgm:prSet/>
      <dgm:spPr/>
      <dgm:t>
        <a:bodyPr/>
        <a:lstStyle/>
        <a:p>
          <a:endParaRPr lang="en-US"/>
        </a:p>
      </dgm:t>
    </dgm:pt>
    <dgm:pt modelId="{E031F883-7437-7648-96D1-084033DB5144}">
      <dgm:prSet phldrT="[Text]"/>
      <dgm:spPr/>
      <dgm:t>
        <a:bodyPr/>
        <a:lstStyle/>
        <a:p>
          <a:pPr algn="ctr"/>
          <a:r>
            <a:rPr lang="en-US" dirty="0" smtClean="0"/>
            <a:t>Weaknesses</a:t>
          </a:r>
        </a:p>
        <a:p>
          <a:pPr algn="l"/>
          <a:r>
            <a:rPr lang="en-US" dirty="0" smtClean="0"/>
            <a:t>Repetitive fund raising</a:t>
          </a:r>
        </a:p>
        <a:p>
          <a:pPr algn="l"/>
          <a:r>
            <a:rPr lang="en-US" dirty="0" smtClean="0"/>
            <a:t> Increase in paid employees</a:t>
          </a:r>
          <a:endParaRPr lang="en-US" dirty="0"/>
        </a:p>
      </dgm:t>
    </dgm:pt>
    <dgm:pt modelId="{731A3C2A-3C72-B14B-B753-E40B50509D34}" type="parTrans" cxnId="{10BC63D8-CD54-4B45-8074-6AE6512D00A6}">
      <dgm:prSet/>
      <dgm:spPr/>
      <dgm:t>
        <a:bodyPr/>
        <a:lstStyle/>
        <a:p>
          <a:endParaRPr lang="en-US"/>
        </a:p>
      </dgm:t>
    </dgm:pt>
    <dgm:pt modelId="{5B54DC2F-B572-BA49-9BAF-7727BA274BEB}" type="sibTrans" cxnId="{10BC63D8-CD54-4B45-8074-6AE6512D00A6}">
      <dgm:prSet/>
      <dgm:spPr/>
      <dgm:t>
        <a:bodyPr/>
        <a:lstStyle/>
        <a:p>
          <a:endParaRPr lang="en-US"/>
        </a:p>
      </dgm:t>
    </dgm:pt>
    <dgm:pt modelId="{DA5DA0B8-DED5-CB4D-A2D9-537DB30F837E}">
      <dgm:prSet phldrT="[Text]" custT="1"/>
      <dgm:spPr/>
      <dgm:t>
        <a:bodyPr/>
        <a:lstStyle/>
        <a:p>
          <a:pPr algn="ctr"/>
          <a:endParaRPr lang="en-US" sz="1300" dirty="0" smtClean="0"/>
        </a:p>
        <a:p>
          <a:pPr algn="ctr"/>
          <a:r>
            <a:rPr lang="en-US" sz="1300" dirty="0" smtClean="0"/>
            <a:t>Opportunities</a:t>
          </a:r>
        </a:p>
        <a:p>
          <a:pPr algn="l"/>
          <a:r>
            <a:rPr lang="en-US" sz="1300" dirty="0" smtClean="0"/>
            <a:t>Increased backcountry use</a:t>
          </a:r>
        </a:p>
        <a:p>
          <a:pPr algn="l"/>
          <a:r>
            <a:rPr lang="en-US" sz="1300" dirty="0" smtClean="0"/>
            <a:t>Growing outdoor industry in Utah</a:t>
          </a:r>
        </a:p>
        <a:p>
          <a:pPr algn="l"/>
          <a:endParaRPr lang="en-US" sz="900" dirty="0" smtClean="0"/>
        </a:p>
        <a:p>
          <a:pPr algn="l"/>
          <a:endParaRPr lang="en-US" sz="900" dirty="0" smtClean="0"/>
        </a:p>
        <a:p>
          <a:pPr algn="ctr"/>
          <a:r>
            <a:rPr lang="en-US" sz="900" dirty="0" smtClean="0"/>
            <a:t> </a:t>
          </a:r>
          <a:endParaRPr lang="en-US" sz="900" dirty="0"/>
        </a:p>
      </dgm:t>
    </dgm:pt>
    <dgm:pt modelId="{69704221-D36A-544C-9DDE-5F7AB82A204F}" type="parTrans" cxnId="{0BDDEF8F-5CE8-3241-8B2B-0C5A15BAABD8}">
      <dgm:prSet/>
      <dgm:spPr/>
      <dgm:t>
        <a:bodyPr/>
        <a:lstStyle/>
        <a:p>
          <a:endParaRPr lang="en-US"/>
        </a:p>
      </dgm:t>
    </dgm:pt>
    <dgm:pt modelId="{6DC44B95-3001-8246-A563-652CED2AE17F}" type="sibTrans" cxnId="{0BDDEF8F-5CE8-3241-8B2B-0C5A15BAABD8}">
      <dgm:prSet/>
      <dgm:spPr/>
      <dgm:t>
        <a:bodyPr/>
        <a:lstStyle/>
        <a:p>
          <a:endParaRPr lang="en-US"/>
        </a:p>
      </dgm:t>
    </dgm:pt>
    <dgm:pt modelId="{2A854480-B081-6A4E-8B1C-0E70152D8920}">
      <dgm:prSet phldrT="[Text]"/>
      <dgm:spPr/>
      <dgm:t>
        <a:bodyPr/>
        <a:lstStyle/>
        <a:p>
          <a:pPr algn="ctr"/>
          <a:r>
            <a:rPr lang="en-US" dirty="0" smtClean="0"/>
            <a:t>Threats</a:t>
          </a:r>
        </a:p>
        <a:p>
          <a:pPr algn="l"/>
          <a:r>
            <a:rPr lang="en-US" dirty="0" smtClean="0"/>
            <a:t>Big snow years</a:t>
          </a:r>
        </a:p>
        <a:p>
          <a:pPr algn="l"/>
          <a:r>
            <a:rPr lang="en-US" dirty="0" smtClean="0"/>
            <a:t>A bad economy</a:t>
          </a:r>
        </a:p>
        <a:p>
          <a:pPr algn="l"/>
          <a:endParaRPr lang="en-US" dirty="0" smtClean="0"/>
        </a:p>
        <a:p>
          <a:pPr algn="l"/>
          <a:endParaRPr lang="en-US" dirty="0"/>
        </a:p>
      </dgm:t>
    </dgm:pt>
    <dgm:pt modelId="{19E06C8A-B57D-E345-845B-D969E1E5534C}" type="parTrans" cxnId="{43154B78-9DAB-4241-9E74-386B4E43612A}">
      <dgm:prSet/>
      <dgm:spPr/>
      <dgm:t>
        <a:bodyPr/>
        <a:lstStyle/>
        <a:p>
          <a:endParaRPr lang="en-US"/>
        </a:p>
      </dgm:t>
    </dgm:pt>
    <dgm:pt modelId="{2E9B959D-CD44-874E-8AAE-7023733499C1}" type="sibTrans" cxnId="{43154B78-9DAB-4241-9E74-386B4E43612A}">
      <dgm:prSet/>
      <dgm:spPr/>
      <dgm:t>
        <a:bodyPr/>
        <a:lstStyle/>
        <a:p>
          <a:endParaRPr lang="en-US"/>
        </a:p>
      </dgm:t>
    </dgm:pt>
    <dgm:pt modelId="{7B89AEDD-F151-B443-8A1E-2B96D04DB6B7}" type="pres">
      <dgm:prSet presAssocID="{E5B13C5D-ABB9-264B-A9B1-D7FFE0368B0E}" presName="matrix" presStyleCnt="0">
        <dgm:presLayoutVars>
          <dgm:chMax val="1"/>
          <dgm:dir/>
          <dgm:resizeHandles val="exact"/>
        </dgm:presLayoutVars>
      </dgm:prSet>
      <dgm:spPr/>
    </dgm:pt>
    <dgm:pt modelId="{FB1328F7-D613-4544-8094-616B71B49516}" type="pres">
      <dgm:prSet presAssocID="{E5B13C5D-ABB9-264B-A9B1-D7FFE0368B0E}" presName="diamond" presStyleLbl="bgShp" presStyleIdx="0" presStyleCnt="1"/>
      <dgm:spPr/>
    </dgm:pt>
    <dgm:pt modelId="{2AE0F74D-3EA1-604D-A296-16027777F802}" type="pres">
      <dgm:prSet presAssocID="{E5B13C5D-ABB9-264B-A9B1-D7FFE0368B0E}" presName="quad1" presStyleLbl="node1" presStyleIdx="0" presStyleCnt="4">
        <dgm:presLayoutVars>
          <dgm:chMax val="0"/>
          <dgm:chPref val="0"/>
          <dgm:bulletEnabled val="1"/>
        </dgm:presLayoutVars>
      </dgm:prSet>
      <dgm:spPr/>
      <dgm:t>
        <a:bodyPr/>
        <a:lstStyle/>
        <a:p>
          <a:endParaRPr lang="en-US"/>
        </a:p>
      </dgm:t>
    </dgm:pt>
    <dgm:pt modelId="{E660DDF6-C3A8-C749-915B-AEBDA51293B2}" type="pres">
      <dgm:prSet presAssocID="{E5B13C5D-ABB9-264B-A9B1-D7FFE0368B0E}" presName="quad2" presStyleLbl="node1" presStyleIdx="1" presStyleCnt="4">
        <dgm:presLayoutVars>
          <dgm:chMax val="0"/>
          <dgm:chPref val="0"/>
          <dgm:bulletEnabled val="1"/>
        </dgm:presLayoutVars>
      </dgm:prSet>
      <dgm:spPr/>
      <dgm:t>
        <a:bodyPr/>
        <a:lstStyle/>
        <a:p>
          <a:endParaRPr lang="en-US"/>
        </a:p>
      </dgm:t>
    </dgm:pt>
    <dgm:pt modelId="{98C7B1A6-BBCB-124D-8E6A-B64137FF0408}" type="pres">
      <dgm:prSet presAssocID="{E5B13C5D-ABB9-264B-A9B1-D7FFE0368B0E}" presName="quad3" presStyleLbl="node1" presStyleIdx="2" presStyleCnt="4">
        <dgm:presLayoutVars>
          <dgm:chMax val="0"/>
          <dgm:chPref val="0"/>
          <dgm:bulletEnabled val="1"/>
        </dgm:presLayoutVars>
      </dgm:prSet>
      <dgm:spPr/>
      <dgm:t>
        <a:bodyPr/>
        <a:lstStyle/>
        <a:p>
          <a:endParaRPr lang="en-US"/>
        </a:p>
      </dgm:t>
    </dgm:pt>
    <dgm:pt modelId="{235A4F78-FE24-0E41-899A-3D18455C195E}" type="pres">
      <dgm:prSet presAssocID="{E5B13C5D-ABB9-264B-A9B1-D7FFE0368B0E}" presName="quad4" presStyleLbl="node1" presStyleIdx="3" presStyleCnt="4">
        <dgm:presLayoutVars>
          <dgm:chMax val="0"/>
          <dgm:chPref val="0"/>
          <dgm:bulletEnabled val="1"/>
        </dgm:presLayoutVars>
      </dgm:prSet>
      <dgm:spPr/>
    </dgm:pt>
  </dgm:ptLst>
  <dgm:cxnLst>
    <dgm:cxn modelId="{DFED9017-AE99-384C-8D65-6CB69A23A12B}" type="presOf" srcId="{2A854480-B081-6A4E-8B1C-0E70152D8920}" destId="{235A4F78-FE24-0E41-899A-3D18455C195E}" srcOrd="0" destOrd="0" presId="urn:microsoft.com/office/officeart/2005/8/layout/matrix3"/>
    <dgm:cxn modelId="{D898A822-461C-1D45-8AEF-6360D2B6A00E}" type="presOf" srcId="{E5B13C5D-ABB9-264B-A9B1-D7FFE0368B0E}" destId="{7B89AEDD-F151-B443-8A1E-2B96D04DB6B7}" srcOrd="0" destOrd="0" presId="urn:microsoft.com/office/officeart/2005/8/layout/matrix3"/>
    <dgm:cxn modelId="{04D55F40-F73E-7441-8F60-589523F10FD1}" type="presOf" srcId="{DA5DA0B8-DED5-CB4D-A2D9-537DB30F837E}" destId="{98C7B1A6-BBCB-124D-8E6A-B64137FF0408}" srcOrd="0" destOrd="0" presId="urn:microsoft.com/office/officeart/2005/8/layout/matrix3"/>
    <dgm:cxn modelId="{73B91CF0-3CA0-C94D-94C5-DBD5A09222AC}" type="presOf" srcId="{E031F883-7437-7648-96D1-084033DB5144}" destId="{E660DDF6-C3A8-C749-915B-AEBDA51293B2}" srcOrd="0" destOrd="0" presId="urn:microsoft.com/office/officeart/2005/8/layout/matrix3"/>
    <dgm:cxn modelId="{10BC63D8-CD54-4B45-8074-6AE6512D00A6}" srcId="{E5B13C5D-ABB9-264B-A9B1-D7FFE0368B0E}" destId="{E031F883-7437-7648-96D1-084033DB5144}" srcOrd="1" destOrd="0" parTransId="{731A3C2A-3C72-B14B-B753-E40B50509D34}" sibTransId="{5B54DC2F-B572-BA49-9BAF-7727BA274BEB}"/>
    <dgm:cxn modelId="{0143F02A-047D-C84B-A2E8-0245536E8B0F}" type="presOf" srcId="{6C0386FE-3C1E-2240-B912-3DA62EACF5B2}" destId="{2AE0F74D-3EA1-604D-A296-16027777F802}" srcOrd="0" destOrd="0" presId="urn:microsoft.com/office/officeart/2005/8/layout/matrix3"/>
    <dgm:cxn modelId="{43154B78-9DAB-4241-9E74-386B4E43612A}" srcId="{E5B13C5D-ABB9-264B-A9B1-D7FFE0368B0E}" destId="{2A854480-B081-6A4E-8B1C-0E70152D8920}" srcOrd="3" destOrd="0" parTransId="{19E06C8A-B57D-E345-845B-D969E1E5534C}" sibTransId="{2E9B959D-CD44-874E-8AAE-7023733499C1}"/>
    <dgm:cxn modelId="{9EB32ADD-9803-904A-B427-D69BDF3116BA}" srcId="{E5B13C5D-ABB9-264B-A9B1-D7FFE0368B0E}" destId="{6C0386FE-3C1E-2240-B912-3DA62EACF5B2}" srcOrd="0" destOrd="0" parTransId="{21BE88DA-847C-0A4B-BBE4-4E9F1955A7E2}" sibTransId="{98CA9327-C831-8248-B945-B16761D8F026}"/>
    <dgm:cxn modelId="{0BDDEF8F-5CE8-3241-8B2B-0C5A15BAABD8}" srcId="{E5B13C5D-ABB9-264B-A9B1-D7FFE0368B0E}" destId="{DA5DA0B8-DED5-CB4D-A2D9-537DB30F837E}" srcOrd="2" destOrd="0" parTransId="{69704221-D36A-544C-9DDE-5F7AB82A204F}" sibTransId="{6DC44B95-3001-8246-A563-652CED2AE17F}"/>
    <dgm:cxn modelId="{FCA94363-0EBE-7642-AC57-5F4C0DE1BE6E}" type="presParOf" srcId="{7B89AEDD-F151-B443-8A1E-2B96D04DB6B7}" destId="{FB1328F7-D613-4544-8094-616B71B49516}" srcOrd="0" destOrd="0" presId="urn:microsoft.com/office/officeart/2005/8/layout/matrix3"/>
    <dgm:cxn modelId="{70DADFB8-F038-8642-A47F-31919050BE1D}" type="presParOf" srcId="{7B89AEDD-F151-B443-8A1E-2B96D04DB6B7}" destId="{2AE0F74D-3EA1-604D-A296-16027777F802}" srcOrd="1" destOrd="0" presId="urn:microsoft.com/office/officeart/2005/8/layout/matrix3"/>
    <dgm:cxn modelId="{8ED2B394-89DC-3D49-B735-67AC4BC4A9BB}" type="presParOf" srcId="{7B89AEDD-F151-B443-8A1E-2B96D04DB6B7}" destId="{E660DDF6-C3A8-C749-915B-AEBDA51293B2}" srcOrd="2" destOrd="0" presId="urn:microsoft.com/office/officeart/2005/8/layout/matrix3"/>
    <dgm:cxn modelId="{A7EE6264-346C-C34B-9D4A-DA5E92A44487}" type="presParOf" srcId="{7B89AEDD-F151-B443-8A1E-2B96D04DB6B7}" destId="{98C7B1A6-BBCB-124D-8E6A-B64137FF0408}" srcOrd="3" destOrd="0" presId="urn:microsoft.com/office/officeart/2005/8/layout/matrix3"/>
    <dgm:cxn modelId="{952E786E-6647-3240-8270-AAA805D3D7B9}" type="presParOf" srcId="{7B89AEDD-F151-B443-8A1E-2B96D04DB6B7}" destId="{235A4F78-FE24-0E41-899A-3D18455C195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328F7-D613-4544-8094-616B71B49516}">
      <dsp:nvSpPr>
        <dsp:cNvPr id="0" name=""/>
        <dsp:cNvSpPr/>
      </dsp:nvSpPr>
      <dsp:spPr>
        <a:xfrm>
          <a:off x="1905000" y="0"/>
          <a:ext cx="4114800" cy="4114800"/>
        </a:xfrm>
        <a:prstGeom prst="diamond">
          <a:avLst/>
        </a:prstGeom>
        <a:solidFill>
          <a:schemeClr val="accent1">
            <a:tint val="40000"/>
            <a:hueOff val="0"/>
            <a:satOff val="0"/>
            <a:lumOff val="0"/>
            <a:alphaOff val="0"/>
          </a:schemeClr>
        </a:solidFill>
        <a:ln>
          <a:noFill/>
        </a:ln>
        <a:effectLst>
          <a:outerShdw blurRad="50800" dist="42924"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2AE0F74D-3EA1-604D-A296-16027777F802}">
      <dsp:nvSpPr>
        <dsp:cNvPr id="0" name=""/>
        <dsp:cNvSpPr/>
      </dsp:nvSpPr>
      <dsp:spPr>
        <a:xfrm>
          <a:off x="2295906" y="390906"/>
          <a:ext cx="1604772" cy="1604772"/>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Strengths </a:t>
          </a:r>
        </a:p>
        <a:p>
          <a:pPr lvl="0" algn="l" defTabSz="577850">
            <a:lnSpc>
              <a:spcPct val="90000"/>
            </a:lnSpc>
            <a:spcBef>
              <a:spcPct val="0"/>
            </a:spcBef>
            <a:spcAft>
              <a:spcPct val="35000"/>
            </a:spcAft>
          </a:pPr>
          <a:r>
            <a:rPr lang="en-US" sz="1300" kern="1200" dirty="0" smtClean="0"/>
            <a:t>Historical community support </a:t>
          </a:r>
        </a:p>
        <a:p>
          <a:pPr lvl="0" algn="l" defTabSz="577850">
            <a:lnSpc>
              <a:spcPct val="90000"/>
            </a:lnSpc>
            <a:spcBef>
              <a:spcPct val="0"/>
            </a:spcBef>
            <a:spcAft>
              <a:spcPct val="35000"/>
            </a:spcAft>
          </a:pPr>
          <a:r>
            <a:rPr lang="en-US" sz="1300" kern="1200" dirty="0" smtClean="0"/>
            <a:t>Adaptive social media</a:t>
          </a:r>
        </a:p>
        <a:p>
          <a:pPr lvl="0" algn="l" defTabSz="577850">
            <a:lnSpc>
              <a:spcPct val="90000"/>
            </a:lnSpc>
            <a:spcBef>
              <a:spcPct val="0"/>
            </a:spcBef>
            <a:spcAft>
              <a:spcPct val="35000"/>
            </a:spcAft>
          </a:pPr>
          <a:endParaRPr lang="en-US" sz="1300" kern="1200" dirty="0" smtClean="0"/>
        </a:p>
      </dsp:txBody>
      <dsp:txXfrm>
        <a:off x="2374245" y="469245"/>
        <a:ext cx="1448094" cy="1448094"/>
      </dsp:txXfrm>
    </dsp:sp>
    <dsp:sp modelId="{E660DDF6-C3A8-C749-915B-AEBDA51293B2}">
      <dsp:nvSpPr>
        <dsp:cNvPr id="0" name=""/>
        <dsp:cNvSpPr/>
      </dsp:nvSpPr>
      <dsp:spPr>
        <a:xfrm>
          <a:off x="4024122" y="390906"/>
          <a:ext cx="1604772" cy="1604772"/>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Weaknesses</a:t>
          </a:r>
        </a:p>
        <a:p>
          <a:pPr lvl="0" algn="l" defTabSz="577850">
            <a:lnSpc>
              <a:spcPct val="90000"/>
            </a:lnSpc>
            <a:spcBef>
              <a:spcPct val="0"/>
            </a:spcBef>
            <a:spcAft>
              <a:spcPct val="35000"/>
            </a:spcAft>
          </a:pPr>
          <a:r>
            <a:rPr lang="en-US" sz="1300" kern="1200" dirty="0" smtClean="0"/>
            <a:t>Repetitive fund raising</a:t>
          </a:r>
        </a:p>
        <a:p>
          <a:pPr lvl="0" algn="l" defTabSz="577850">
            <a:lnSpc>
              <a:spcPct val="90000"/>
            </a:lnSpc>
            <a:spcBef>
              <a:spcPct val="0"/>
            </a:spcBef>
            <a:spcAft>
              <a:spcPct val="35000"/>
            </a:spcAft>
          </a:pPr>
          <a:r>
            <a:rPr lang="en-US" sz="1300" kern="1200" dirty="0" smtClean="0"/>
            <a:t> Increase in paid employees</a:t>
          </a:r>
          <a:endParaRPr lang="en-US" sz="1300" kern="1200" dirty="0"/>
        </a:p>
      </dsp:txBody>
      <dsp:txXfrm>
        <a:off x="4102461" y="469245"/>
        <a:ext cx="1448094" cy="1448094"/>
      </dsp:txXfrm>
    </dsp:sp>
    <dsp:sp modelId="{98C7B1A6-BBCB-124D-8E6A-B64137FF0408}">
      <dsp:nvSpPr>
        <dsp:cNvPr id="0" name=""/>
        <dsp:cNvSpPr/>
      </dsp:nvSpPr>
      <dsp:spPr>
        <a:xfrm>
          <a:off x="2295906" y="2119122"/>
          <a:ext cx="1604772" cy="1604772"/>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r>
            <a:rPr lang="en-US" sz="1300" kern="1200" dirty="0" smtClean="0"/>
            <a:t>Opportunities</a:t>
          </a:r>
        </a:p>
        <a:p>
          <a:pPr lvl="0" algn="l" defTabSz="577850">
            <a:lnSpc>
              <a:spcPct val="90000"/>
            </a:lnSpc>
            <a:spcBef>
              <a:spcPct val="0"/>
            </a:spcBef>
            <a:spcAft>
              <a:spcPct val="35000"/>
            </a:spcAft>
          </a:pPr>
          <a:r>
            <a:rPr lang="en-US" sz="1300" kern="1200" dirty="0" smtClean="0"/>
            <a:t>Increased backcountry use</a:t>
          </a:r>
        </a:p>
        <a:p>
          <a:pPr lvl="0" algn="l" defTabSz="577850">
            <a:lnSpc>
              <a:spcPct val="90000"/>
            </a:lnSpc>
            <a:spcBef>
              <a:spcPct val="0"/>
            </a:spcBef>
            <a:spcAft>
              <a:spcPct val="35000"/>
            </a:spcAft>
          </a:pPr>
          <a:r>
            <a:rPr lang="en-US" sz="1300" kern="1200" dirty="0" smtClean="0"/>
            <a:t>Growing outdoor industry in Utah</a:t>
          </a:r>
        </a:p>
        <a:p>
          <a:pPr lvl="0" algn="l" defTabSz="577850">
            <a:lnSpc>
              <a:spcPct val="90000"/>
            </a:lnSpc>
            <a:spcBef>
              <a:spcPct val="0"/>
            </a:spcBef>
            <a:spcAft>
              <a:spcPct val="35000"/>
            </a:spcAft>
          </a:pPr>
          <a:endParaRPr lang="en-US" sz="900" kern="1200" dirty="0" smtClean="0"/>
        </a:p>
        <a:p>
          <a:pPr lvl="0" algn="l" defTabSz="577850">
            <a:lnSpc>
              <a:spcPct val="90000"/>
            </a:lnSpc>
            <a:spcBef>
              <a:spcPct val="0"/>
            </a:spcBef>
            <a:spcAft>
              <a:spcPct val="35000"/>
            </a:spcAft>
          </a:pPr>
          <a:endParaRPr lang="en-US" sz="900" kern="1200" dirty="0" smtClean="0"/>
        </a:p>
        <a:p>
          <a:pPr lvl="0" algn="ctr" defTabSz="577850">
            <a:lnSpc>
              <a:spcPct val="90000"/>
            </a:lnSpc>
            <a:spcBef>
              <a:spcPct val="0"/>
            </a:spcBef>
            <a:spcAft>
              <a:spcPct val="35000"/>
            </a:spcAft>
          </a:pPr>
          <a:r>
            <a:rPr lang="en-US" sz="900" kern="1200" dirty="0" smtClean="0"/>
            <a:t> </a:t>
          </a:r>
          <a:endParaRPr lang="en-US" sz="900" kern="1200" dirty="0"/>
        </a:p>
      </dsp:txBody>
      <dsp:txXfrm>
        <a:off x="2374245" y="2197461"/>
        <a:ext cx="1448094" cy="1448094"/>
      </dsp:txXfrm>
    </dsp:sp>
    <dsp:sp modelId="{235A4F78-FE24-0E41-899A-3D18455C195E}">
      <dsp:nvSpPr>
        <dsp:cNvPr id="0" name=""/>
        <dsp:cNvSpPr/>
      </dsp:nvSpPr>
      <dsp:spPr>
        <a:xfrm>
          <a:off x="4024122" y="2119122"/>
          <a:ext cx="1604772" cy="1604772"/>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Threats</a:t>
          </a:r>
        </a:p>
        <a:p>
          <a:pPr lvl="0" algn="l" defTabSz="577850">
            <a:lnSpc>
              <a:spcPct val="90000"/>
            </a:lnSpc>
            <a:spcBef>
              <a:spcPct val="0"/>
            </a:spcBef>
            <a:spcAft>
              <a:spcPct val="35000"/>
            </a:spcAft>
          </a:pPr>
          <a:r>
            <a:rPr lang="en-US" sz="1300" kern="1200" dirty="0" smtClean="0"/>
            <a:t>Big snow years</a:t>
          </a:r>
        </a:p>
        <a:p>
          <a:pPr lvl="0" algn="l" defTabSz="577850">
            <a:lnSpc>
              <a:spcPct val="90000"/>
            </a:lnSpc>
            <a:spcBef>
              <a:spcPct val="0"/>
            </a:spcBef>
            <a:spcAft>
              <a:spcPct val="35000"/>
            </a:spcAft>
          </a:pPr>
          <a:r>
            <a:rPr lang="en-US" sz="1300" kern="1200" dirty="0" smtClean="0"/>
            <a:t>A bad economy</a:t>
          </a:r>
        </a:p>
        <a:p>
          <a:pPr lvl="0" algn="l" defTabSz="577850">
            <a:lnSpc>
              <a:spcPct val="90000"/>
            </a:lnSpc>
            <a:spcBef>
              <a:spcPct val="0"/>
            </a:spcBef>
            <a:spcAft>
              <a:spcPct val="35000"/>
            </a:spcAft>
          </a:pPr>
          <a:endParaRPr lang="en-US" sz="1300" kern="1200" dirty="0" smtClean="0"/>
        </a:p>
        <a:p>
          <a:pPr lvl="0" algn="l" defTabSz="577850">
            <a:lnSpc>
              <a:spcPct val="90000"/>
            </a:lnSpc>
            <a:spcBef>
              <a:spcPct val="0"/>
            </a:spcBef>
            <a:spcAft>
              <a:spcPct val="35000"/>
            </a:spcAft>
          </a:pPr>
          <a:endParaRPr lang="en-US" sz="1300" kern="1200" dirty="0"/>
        </a:p>
      </dsp:txBody>
      <dsp:txXfrm>
        <a:off x="4102461" y="2197461"/>
        <a:ext cx="1448094" cy="144809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4/14/14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4/14/14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4/14/14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4/14/14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4/14/14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4/14/14</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uidestar.org/FinDocuments/2012/870/481/2012-870481453-08fa7cec-9.pdf" TargetMode="External"/><Relationship Id="rId3" Type="http://schemas.openxmlformats.org/officeDocument/2006/relationships/hyperlink" Target="http://www.powdermag.com/industry-news-and-events/backcountry-com-donation-keeps-utah-avalanche-center-op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000" dirty="0" smtClean="0"/>
              <a:t>The Utah Avalanche Center is a collaboration between the Forest Service, Utah Avalanche Center and the Friends of the Utah Avalanche center a 501(c)(3) non-profit organization.</a:t>
            </a:r>
            <a:endParaRPr lang="en-US" sz="2000" dirty="0"/>
          </a:p>
        </p:txBody>
      </p:sp>
      <p:sp>
        <p:nvSpPr>
          <p:cNvPr id="3" name="Title 2"/>
          <p:cNvSpPr>
            <a:spLocks noGrp="1"/>
          </p:cNvSpPr>
          <p:nvPr>
            <p:ph type="ctrTitle"/>
          </p:nvPr>
        </p:nvSpPr>
        <p:spPr/>
        <p:txBody>
          <a:bodyPr/>
          <a:lstStyle/>
          <a:p>
            <a:r>
              <a:rPr lang="en-US" dirty="0" smtClean="0"/>
              <a:t>The Friends of the Utah Avalanche Forecast Center</a:t>
            </a:r>
            <a:endParaRPr lang="en-US" dirty="0"/>
          </a:p>
        </p:txBody>
      </p:sp>
      <p:pic>
        <p:nvPicPr>
          <p:cNvPr id="4" name="Picture 3" descr="UAC.org phone 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6919" y="102959"/>
            <a:ext cx="2197018" cy="1904929"/>
          </a:xfrm>
          <a:prstGeom prst="rect">
            <a:avLst/>
          </a:prstGeom>
        </p:spPr>
      </p:pic>
    </p:spTree>
    <p:extLst>
      <p:ext uri="{BB962C8B-B14F-4D97-AF65-F5344CB8AC3E}">
        <p14:creationId xmlns:p14="http://schemas.microsoft.com/office/powerpoint/2010/main" val="29443422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Competition</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sz="2000" b="1" dirty="0" smtClean="0"/>
              <a:t>Sierra Avalanche Center </a:t>
            </a:r>
          </a:p>
          <a:p>
            <a:r>
              <a:rPr lang="en-US" sz="2000" dirty="0" smtClean="0"/>
              <a:t>Our </a:t>
            </a:r>
            <a:r>
              <a:rPr lang="en-US" sz="2000" dirty="0"/>
              <a:t>mission is to inform and educate the public about backcountry avalanche conditions in the greater Lake Tahoe area</a:t>
            </a:r>
            <a:r>
              <a:rPr lang="en-US" sz="2000" dirty="0" smtClean="0"/>
              <a:t>.</a:t>
            </a:r>
          </a:p>
          <a:p>
            <a:pPr marL="0" indent="0">
              <a:buNone/>
            </a:pPr>
            <a:r>
              <a:rPr lang="en-US" sz="2000" b="1" dirty="0" smtClean="0"/>
              <a:t>Colorado Avalanche Information Center</a:t>
            </a:r>
          </a:p>
          <a:p>
            <a:r>
              <a:rPr lang="en-US" sz="2000" dirty="0"/>
              <a:t>The mission of the CAIC is to provide avalanche information, education and promote research for the protection of life, property and the enhancement of the state’s economy.    </a:t>
            </a:r>
            <a:endParaRPr lang="en-US" sz="2000" b="1" dirty="0"/>
          </a:p>
          <a:p>
            <a:pPr marL="0" indent="0">
              <a:buNone/>
            </a:pPr>
            <a:r>
              <a:rPr lang="en-US" sz="2000" dirty="0" smtClean="0"/>
              <a:t>The Friends of the </a:t>
            </a:r>
            <a:r>
              <a:rPr lang="en-US" sz="2000" dirty="0" err="1" smtClean="0"/>
              <a:t>Sawtooth</a:t>
            </a:r>
            <a:r>
              <a:rPr lang="en-US" sz="2000" dirty="0" smtClean="0"/>
              <a:t> Avalanche  Center</a:t>
            </a:r>
          </a:p>
          <a:p>
            <a:r>
              <a:rPr lang="en-US" sz="2000" dirty="0" smtClean="0"/>
              <a:t>Our Mission is to support the </a:t>
            </a:r>
            <a:r>
              <a:rPr lang="en-US" sz="2000" dirty="0" err="1" smtClean="0"/>
              <a:t>Sawtooth</a:t>
            </a:r>
            <a:r>
              <a:rPr lang="en-US" sz="2000" dirty="0" smtClean="0"/>
              <a:t> Avalanche Center and promote life-saving avalanche safety information, education and outreach throughout South Central Idaho </a:t>
            </a:r>
            <a:r>
              <a:rPr lang="en-US" sz="2000" dirty="0" err="1" smtClean="0"/>
              <a:t>communites</a:t>
            </a:r>
            <a:r>
              <a:rPr lang="en-US" sz="2000" dirty="0" smtClean="0"/>
              <a:t>.</a:t>
            </a:r>
            <a:endParaRPr lang="en-US" sz="2000" dirty="0"/>
          </a:p>
          <a:p>
            <a:endParaRPr lang="en-US" dirty="0" smtClean="0"/>
          </a:p>
          <a:p>
            <a:endParaRPr lang="en-US" dirty="0"/>
          </a:p>
          <a:p>
            <a:endParaRPr lang="en-US" dirty="0"/>
          </a:p>
        </p:txBody>
      </p:sp>
    </p:spTree>
    <p:extLst>
      <p:ext uri="{BB962C8B-B14F-4D97-AF65-F5344CB8AC3E}">
        <p14:creationId xmlns:p14="http://schemas.microsoft.com/office/powerpoint/2010/main" val="5081716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SWOT</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4165001429"/>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97037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3"/>
          </p:nvPr>
        </p:nvSpPr>
        <p:spPr/>
        <p:txBody>
          <a:bodyPr/>
          <a:lstStyle/>
          <a:p>
            <a:r>
              <a:rPr lang="en-US" dirty="0"/>
              <a:t>Retrieved from </a:t>
            </a:r>
            <a:r>
              <a:rPr lang="en-US" dirty="0">
                <a:hlinkClick r:id="rId2"/>
              </a:rPr>
              <a:t>http://www.guidestar.org/FinDocuments/2012/870/481/2012-870481453-08fa7cec-9.pdf</a:t>
            </a:r>
          </a:p>
          <a:p>
            <a:endParaRPr lang="en-US" dirty="0"/>
          </a:p>
          <a:p>
            <a:r>
              <a:rPr lang="en-US" dirty="0"/>
              <a:t>Retrieved from http://</a:t>
            </a:r>
            <a:r>
              <a:rPr lang="en-US" dirty="0" err="1"/>
              <a:t>utahavalanchecenter.org</a:t>
            </a:r>
            <a:r>
              <a:rPr lang="en-US" dirty="0"/>
              <a:t>/sites/default/files/archive/annual-reports/</a:t>
            </a:r>
            <a:r>
              <a:rPr lang="en-US" dirty="0" err="1"/>
              <a:t>uac</a:t>
            </a:r>
            <a:r>
              <a:rPr lang="en-US" dirty="0"/>
              <a:t>/AnnualReport2012-13.pdf</a:t>
            </a:r>
          </a:p>
          <a:p>
            <a:endParaRPr lang="en-US" dirty="0"/>
          </a:p>
          <a:p>
            <a:r>
              <a:rPr lang="en-US" i="1" dirty="0" err="1"/>
              <a:t>Backcountry.com</a:t>
            </a:r>
            <a:r>
              <a:rPr lang="en-US" i="1" dirty="0"/>
              <a:t> donation keeps Utah Avalanche Center open</a:t>
            </a:r>
            <a:r>
              <a:rPr lang="en-US" dirty="0"/>
              <a:t>. (</a:t>
            </a:r>
            <a:r>
              <a:rPr lang="en-US" dirty="0" err="1"/>
              <a:t>n.d.</a:t>
            </a:r>
            <a:r>
              <a:rPr lang="en-US" dirty="0"/>
              <a:t>). Retrieved from </a:t>
            </a:r>
            <a:r>
              <a:rPr lang="en-US" dirty="0">
                <a:hlinkClick r:id="rId3"/>
              </a:rPr>
              <a:t>http://www.powdermag.com/industry-news-and-events/backcountry-com-donation-keeps-utah-avalanche-center-open/</a:t>
            </a:r>
          </a:p>
          <a:p>
            <a:endParaRPr lang="en-US" dirty="0"/>
          </a:p>
          <a:p>
            <a:r>
              <a:rPr lang="en-US" i="1" dirty="0"/>
              <a:t>Who we are | </a:t>
            </a:r>
            <a:r>
              <a:rPr lang="en-US" i="1" dirty="0" err="1"/>
              <a:t>utahavalanchecenter.org</a:t>
            </a:r>
            <a:r>
              <a:rPr lang="en-US" dirty="0"/>
              <a:t>. (</a:t>
            </a:r>
            <a:r>
              <a:rPr lang="en-US" dirty="0" err="1"/>
              <a:t>n.d.</a:t>
            </a:r>
            <a:r>
              <a:rPr lang="en-US" dirty="0"/>
              <a:t>). Retrieved from http://</a:t>
            </a:r>
            <a:r>
              <a:rPr lang="en-US" dirty="0" err="1"/>
              <a:t>utahavalanchecenter.org</a:t>
            </a:r>
            <a:r>
              <a:rPr lang="en-US" dirty="0"/>
              <a:t>/about/who-we-are</a:t>
            </a:r>
          </a:p>
          <a:p>
            <a:endParaRPr lang="en-US" dirty="0"/>
          </a:p>
        </p:txBody>
      </p:sp>
    </p:spTree>
    <p:extLst>
      <p:ext uri="{BB962C8B-B14F-4D97-AF65-F5344CB8AC3E}">
        <p14:creationId xmlns:p14="http://schemas.microsoft.com/office/powerpoint/2010/main" val="17568754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“Our mission is to keep people on top of the Greatest Snow on </a:t>
            </a:r>
            <a:r>
              <a:rPr lang="en-US" sz="2800" dirty="0" err="1"/>
              <a:t>Earth</a:t>
            </a:r>
            <a:r>
              <a:rPr lang="en-US" sz="2800" b="1" dirty="0" err="1"/>
              <a:t>™</a:t>
            </a:r>
            <a:r>
              <a:rPr lang="en-US" sz="2800" dirty="0" err="1"/>
              <a:t>.”</a:t>
            </a:r>
            <a:r>
              <a:rPr lang="en-US" sz="2000" i="1" dirty="0" err="1" smtClean="0"/>
              <a:t>Website</a:t>
            </a:r>
            <a:endParaRPr lang="en-US" sz="2000" i="1" dirty="0"/>
          </a:p>
        </p:txBody>
      </p:sp>
      <p:pic>
        <p:nvPicPr>
          <p:cNvPr id="4" name="Content Placeholder 3" descr="pw-uac-pierre-avi-2.jpg"/>
          <p:cNvPicPr>
            <a:picLocks noGrp="1" noChangeAspect="1"/>
          </p:cNvPicPr>
          <p:nvPr>
            <p:ph sz="quarter" idx="13"/>
          </p:nvPr>
        </p:nvPicPr>
        <p:blipFill>
          <a:blip r:embed="rId2">
            <a:extLst>
              <a:ext uri="{28A0092B-C50C-407E-A947-70E740481C1C}">
                <a14:useLocalDpi xmlns:a14="http://schemas.microsoft.com/office/drawing/2010/main" val="0"/>
              </a:ext>
            </a:extLst>
          </a:blip>
          <a:srcRect t="15385" b="15385"/>
          <a:stretch>
            <a:fillRect/>
          </a:stretch>
        </p:blipFill>
        <p:spPr/>
      </p:pic>
    </p:spTree>
    <p:extLst>
      <p:ext uri="{BB962C8B-B14F-4D97-AF65-F5344CB8AC3E}">
        <p14:creationId xmlns:p14="http://schemas.microsoft.com/office/powerpoint/2010/main" val="1064032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Mission &amp; Vision</a:t>
            </a:r>
            <a:endParaRPr lang="en-US" dirty="0"/>
          </a:p>
        </p:txBody>
      </p:sp>
      <p:sp>
        <p:nvSpPr>
          <p:cNvPr id="3" name="Content Placeholder 2"/>
          <p:cNvSpPr>
            <a:spLocks noGrp="1"/>
          </p:cNvSpPr>
          <p:nvPr>
            <p:ph sz="quarter" idx="13"/>
          </p:nvPr>
        </p:nvSpPr>
        <p:spPr/>
        <p:txBody>
          <a:bodyPr/>
          <a:lstStyle/>
          <a:p>
            <a:pPr marL="0" indent="0">
              <a:buNone/>
            </a:pPr>
            <a:r>
              <a:rPr lang="en-US" b="1" dirty="0"/>
              <a:t>MISSION:</a:t>
            </a:r>
            <a:endParaRPr lang="en-US" dirty="0"/>
          </a:p>
          <a:p>
            <a:endParaRPr lang="en-US" dirty="0"/>
          </a:p>
          <a:p>
            <a:r>
              <a:rPr lang="en-US" dirty="0"/>
              <a:t>To provide support to the Forest Service Utah Avalanche Center (UAC) in promoting avalanche safety and providing and promoting education to the public through various channels. </a:t>
            </a:r>
            <a:r>
              <a:rPr lang="en-US" i="1" dirty="0"/>
              <a:t>2011</a:t>
            </a:r>
            <a:r>
              <a:rPr lang="en-US" dirty="0"/>
              <a:t> </a:t>
            </a:r>
            <a:r>
              <a:rPr lang="en-US" i="1" dirty="0"/>
              <a:t>Tax Form 990</a:t>
            </a:r>
            <a:endParaRPr lang="en-US" dirty="0"/>
          </a:p>
          <a:p>
            <a:endParaRPr lang="en-US" dirty="0"/>
          </a:p>
          <a:p>
            <a:pPr marL="0" indent="0">
              <a:buNone/>
            </a:pPr>
            <a:r>
              <a:rPr lang="en-US" b="1" dirty="0"/>
              <a:t>VISION:</a:t>
            </a:r>
            <a:endParaRPr lang="en-US" dirty="0"/>
          </a:p>
          <a:p>
            <a:r>
              <a:rPr lang="en-US" dirty="0"/>
              <a:t>Giving winter backcountry travelers the tools they need to stay alive and have fun in avalanche terrain.  We cover the entire state of Utah and have offices in Logan, Salt Lake City, and Moab. ("Who we are | </a:t>
            </a:r>
            <a:r>
              <a:rPr lang="en-US" dirty="0" err="1"/>
              <a:t>utahavalanchecenter.org</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8611645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Employees</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b="1" dirty="0"/>
              <a:t>The Friends of the Avalanche Forecast Center </a:t>
            </a:r>
            <a:endParaRPr lang="en-US" sz="2800" b="1" dirty="0" smtClean="0"/>
          </a:p>
          <a:p>
            <a:r>
              <a:rPr lang="en-US" sz="2400" dirty="0" smtClean="0"/>
              <a:t>Primarily </a:t>
            </a:r>
            <a:r>
              <a:rPr lang="en-US" sz="2400" dirty="0"/>
              <a:t>operated and supported by </a:t>
            </a:r>
            <a:r>
              <a:rPr lang="en-US" sz="2400" dirty="0" smtClean="0"/>
              <a:t>volunteers.</a:t>
            </a:r>
          </a:p>
          <a:p>
            <a:r>
              <a:rPr lang="en-US" sz="2400" dirty="0" smtClean="0"/>
              <a:t> </a:t>
            </a:r>
            <a:r>
              <a:rPr lang="en-US" sz="2400" dirty="0"/>
              <a:t>W</a:t>
            </a:r>
            <a:r>
              <a:rPr lang="en-US" sz="2400" dirty="0" smtClean="0"/>
              <a:t>ith </a:t>
            </a:r>
            <a:r>
              <a:rPr lang="en-US" sz="2400" dirty="0"/>
              <a:t>the exception of two employees. </a:t>
            </a:r>
            <a:endParaRPr lang="en-US" sz="2400" dirty="0" smtClean="0"/>
          </a:p>
          <a:p>
            <a:pPr lvl="2"/>
            <a:r>
              <a:rPr lang="en-US" sz="2400" dirty="0" smtClean="0"/>
              <a:t>Executive </a:t>
            </a:r>
            <a:r>
              <a:rPr lang="en-US" sz="2400" dirty="0"/>
              <a:t>Director Paul </a:t>
            </a:r>
            <a:r>
              <a:rPr lang="en-US" sz="2400" dirty="0" err="1" smtClean="0"/>
              <a:t>Diegel</a:t>
            </a:r>
            <a:r>
              <a:rPr lang="en-US" sz="2400" dirty="0"/>
              <a:t>.</a:t>
            </a:r>
            <a:endParaRPr lang="en-US" sz="2400" dirty="0" smtClean="0"/>
          </a:p>
          <a:p>
            <a:pPr lvl="2"/>
            <a:r>
              <a:rPr lang="en-US" sz="2400" dirty="0" smtClean="0"/>
              <a:t>Education </a:t>
            </a:r>
            <a:r>
              <a:rPr lang="en-US" sz="2400" dirty="0"/>
              <a:t>and Social Media Coordinator Devin Dwyer. </a:t>
            </a:r>
            <a:endParaRPr lang="en-US" sz="2400" dirty="0"/>
          </a:p>
        </p:txBody>
      </p:sp>
    </p:spTree>
    <p:extLst>
      <p:ext uri="{BB962C8B-B14F-4D97-AF65-F5344CB8AC3E}">
        <p14:creationId xmlns:p14="http://schemas.microsoft.com/office/powerpoint/2010/main" val="38336014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Programs</a:t>
            </a:r>
            <a:endParaRPr lang="en-US" dirty="0"/>
          </a:p>
        </p:txBody>
      </p:sp>
      <p:sp>
        <p:nvSpPr>
          <p:cNvPr id="3" name="Content Placeholder 2"/>
          <p:cNvSpPr>
            <a:spLocks noGrp="1"/>
          </p:cNvSpPr>
          <p:nvPr>
            <p:ph sz="quarter" idx="13"/>
          </p:nvPr>
        </p:nvSpPr>
        <p:spPr/>
        <p:txBody>
          <a:bodyPr>
            <a:normAutofit fontScale="92500"/>
          </a:bodyPr>
          <a:lstStyle/>
          <a:p>
            <a:pPr marL="0" indent="0">
              <a:buNone/>
            </a:pPr>
            <a:r>
              <a:rPr lang="en-US" b="1" dirty="0" smtClean="0"/>
              <a:t>Avalanche Forecasting: </a:t>
            </a:r>
          </a:p>
          <a:p>
            <a:r>
              <a:rPr lang="en-US" dirty="0"/>
              <a:t>Each Day, detailed advisory is distributed by phone message, radio PSAs, email, and website</a:t>
            </a:r>
            <a:r>
              <a:rPr lang="en-US" dirty="0" smtClean="0"/>
              <a:t>.</a:t>
            </a:r>
          </a:p>
          <a:p>
            <a:pPr marL="0" indent="0">
              <a:buNone/>
            </a:pPr>
            <a:r>
              <a:rPr lang="en-US" dirty="0"/>
              <a:t>Avalanche Awareness:</a:t>
            </a:r>
          </a:p>
          <a:p>
            <a:pPr marL="0" indent="0">
              <a:buNone/>
            </a:pPr>
            <a:r>
              <a:rPr lang="en-US" dirty="0"/>
              <a:t>Know Before You Go-(KBYG</a:t>
            </a:r>
            <a:r>
              <a:rPr lang="en-US" dirty="0" smtClean="0"/>
              <a:t>):</a:t>
            </a:r>
          </a:p>
          <a:p>
            <a:r>
              <a:rPr lang="en-US" dirty="0"/>
              <a:t>B</a:t>
            </a:r>
            <a:r>
              <a:rPr lang="en-US" dirty="0" smtClean="0"/>
              <a:t>asic </a:t>
            </a:r>
            <a:r>
              <a:rPr lang="en-US" dirty="0"/>
              <a:t>avalanche awareness presentation, offered in a free one-hour school and group session that is designed for younger users</a:t>
            </a:r>
            <a:r>
              <a:rPr lang="en-US" dirty="0" smtClean="0"/>
              <a:t>.</a:t>
            </a:r>
          </a:p>
          <a:p>
            <a:pPr marL="0" indent="0">
              <a:buNone/>
            </a:pPr>
            <a:r>
              <a:rPr lang="en-US" b="1" dirty="0"/>
              <a:t>Avalanche Education</a:t>
            </a:r>
            <a:r>
              <a:rPr lang="en-US" b="1" dirty="0" smtClean="0"/>
              <a:t>:</a:t>
            </a:r>
          </a:p>
          <a:p>
            <a:r>
              <a:rPr lang="en-US" dirty="0"/>
              <a:t>P</a:t>
            </a:r>
            <a:r>
              <a:rPr lang="en-US" dirty="0" smtClean="0"/>
              <a:t>rovide </a:t>
            </a:r>
            <a:r>
              <a:rPr lang="en-US" dirty="0"/>
              <a:t>lectures and field day avalanche classes at a moderate cost. </a:t>
            </a:r>
            <a:endParaRPr lang="en-US" b="1" dirty="0" smtClean="0"/>
          </a:p>
          <a:p>
            <a:pPr marL="0" indent="0">
              <a:buNone/>
            </a:pPr>
            <a:r>
              <a:rPr lang="en-US" b="1" dirty="0"/>
              <a:t>Community Resource</a:t>
            </a:r>
            <a:r>
              <a:rPr lang="en-US" b="1" dirty="0" smtClean="0"/>
              <a:t>:</a:t>
            </a:r>
          </a:p>
          <a:p>
            <a:r>
              <a:rPr lang="en-US" dirty="0"/>
              <a:t>M</a:t>
            </a:r>
            <a:r>
              <a:rPr lang="en-US" dirty="0" smtClean="0"/>
              <a:t>aintains </a:t>
            </a:r>
            <a:r>
              <a:rPr lang="en-US" dirty="0"/>
              <a:t>the most comprehensive avalanche website in the U.S., with daily advisories, video tutorials, field observations, a glossary, media resources, a database of snow profiles, photos, videos</a:t>
            </a:r>
            <a:r>
              <a:rPr lang="en-US" dirty="0" smtClean="0"/>
              <a:t>, and </a:t>
            </a:r>
            <a:r>
              <a:rPr lang="en-US" dirty="0"/>
              <a:t>calendar of </a:t>
            </a:r>
            <a:r>
              <a:rPr lang="en-US" dirty="0" smtClean="0"/>
              <a:t>events.</a:t>
            </a:r>
            <a:endParaRPr lang="en-US" dirty="0"/>
          </a:p>
        </p:txBody>
      </p:sp>
    </p:spTree>
    <p:extLst>
      <p:ext uri="{BB962C8B-B14F-4D97-AF65-F5344CB8AC3E}">
        <p14:creationId xmlns:p14="http://schemas.microsoft.com/office/powerpoint/2010/main" val="40445195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Field Education and workshops</a:t>
            </a:r>
            <a:endParaRPr lang="en-US" dirty="0"/>
          </a:p>
        </p:txBody>
      </p:sp>
      <p:pic>
        <p:nvPicPr>
          <p:cNvPr id="4" name="Content Placeholder 3" descr="avalanche_education_utah2.jpg"/>
          <p:cNvPicPr>
            <a:picLocks noGrp="1" noChangeAspect="1"/>
          </p:cNvPicPr>
          <p:nvPr>
            <p:ph sz="quarter" idx="13"/>
          </p:nvPr>
        </p:nvPicPr>
        <p:blipFill>
          <a:blip r:embed="rId2">
            <a:extLst>
              <a:ext uri="{28A0092B-C50C-407E-A947-70E740481C1C}">
                <a14:useLocalDpi xmlns:a14="http://schemas.microsoft.com/office/drawing/2010/main" val="0"/>
              </a:ext>
            </a:extLst>
          </a:blip>
          <a:srcRect l="-56052" r="-56052"/>
          <a:stretch>
            <a:fillRect/>
          </a:stretch>
        </p:blipFill>
        <p:spPr>
          <a:xfrm>
            <a:off x="1179784" y="1806377"/>
            <a:ext cx="6505712" cy="3856251"/>
          </a:xfrm>
        </p:spPr>
      </p:pic>
    </p:spTree>
    <p:extLst>
      <p:ext uri="{BB962C8B-B14F-4D97-AF65-F5344CB8AC3E}">
        <p14:creationId xmlns:p14="http://schemas.microsoft.com/office/powerpoint/2010/main" val="11084305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2/3 of the funding for the UAC comes from donations, grants, and events. </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77003514"/>
              </p:ext>
            </p:extLst>
          </p:nvPr>
        </p:nvGraphicFramePr>
        <p:xfrm>
          <a:off x="609600" y="1600200"/>
          <a:ext cx="79248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79032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sz="quarter" idx="13"/>
          </p:nvPr>
        </p:nvSpPr>
        <p:spPr/>
        <p:txBody>
          <a:bodyPr>
            <a:normAutofit/>
          </a:bodyPr>
          <a:lstStyle/>
          <a:p>
            <a:r>
              <a:rPr lang="en-US" sz="2400" dirty="0"/>
              <a:t>Big snowpack years can create a shortage of resources for The Utah Avalanche Center. On April 3 2011, the  (UAC) announced that it had reached the end of its funding and it would be closing for the season. Without their expert information on current avalanche and weather conditions, thousands of backcountry users in Utah face a higher risk of accident, injury or even death due to unstable snow conditions and avalanche. </a:t>
            </a:r>
            <a:r>
              <a:rPr lang="en-US" sz="2400" dirty="0" err="1"/>
              <a:t>Backcountry.com</a:t>
            </a:r>
            <a:r>
              <a:rPr lang="en-US" sz="2400" dirty="0"/>
              <a:t> donated $6,300 to restore and extend backcountry avalanche forecasting through April 24.</a:t>
            </a:r>
            <a:r>
              <a:rPr lang="en-US" sz="2400" i="1" dirty="0"/>
              <a:t> ("</a:t>
            </a:r>
            <a:r>
              <a:rPr lang="en-US" sz="2400" i="1" dirty="0" err="1"/>
              <a:t>Backcountry.com</a:t>
            </a:r>
            <a:r>
              <a:rPr lang="en-US" sz="2400" i="1" dirty="0"/>
              <a:t> donation keeps Utah Avalanche Center open", </a:t>
            </a:r>
            <a:r>
              <a:rPr lang="en-US" sz="2400" i="1" dirty="0" err="1"/>
              <a:t>n.d.</a:t>
            </a:r>
            <a:r>
              <a:rPr lang="en-US" sz="2400" i="1" dirty="0"/>
              <a:t>, p. xx)</a:t>
            </a:r>
            <a:endParaRPr lang="en-US" sz="2400" dirty="0"/>
          </a:p>
        </p:txBody>
      </p:sp>
    </p:spTree>
    <p:extLst>
      <p:ext uri="{BB962C8B-B14F-4D97-AF65-F5344CB8AC3E}">
        <p14:creationId xmlns:p14="http://schemas.microsoft.com/office/powerpoint/2010/main" val="40984488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Accomplishments</a:t>
            </a:r>
            <a:endParaRPr lang="en-US" dirty="0"/>
          </a:p>
        </p:txBody>
      </p:sp>
      <p:sp>
        <p:nvSpPr>
          <p:cNvPr id="3" name="Content Placeholder 2"/>
          <p:cNvSpPr>
            <a:spLocks noGrp="1"/>
          </p:cNvSpPr>
          <p:nvPr>
            <p:ph sz="quarter" idx="13"/>
          </p:nvPr>
        </p:nvSpPr>
        <p:spPr/>
        <p:txBody>
          <a:bodyPr>
            <a:normAutofit/>
          </a:bodyPr>
          <a:lstStyle/>
          <a:p>
            <a:r>
              <a:rPr lang="en-US" sz="2400" dirty="0"/>
              <a:t>In 2013 the FUAC and the Forest Service signed a </a:t>
            </a:r>
            <a:r>
              <a:rPr lang="en-US" sz="2400" b="1" dirty="0"/>
              <a:t>Memorandum of Understanding</a:t>
            </a:r>
            <a:r>
              <a:rPr lang="en-US" sz="2400" dirty="0"/>
              <a:t> to help with frequent confusion by defining the relationship between the to entities.</a:t>
            </a:r>
          </a:p>
          <a:p>
            <a:r>
              <a:rPr lang="en-US" sz="2400" dirty="0"/>
              <a:t>In 2013 Utah Avalanche Center teamed with </a:t>
            </a:r>
            <a:r>
              <a:rPr lang="en-US" sz="2400" dirty="0" err="1"/>
              <a:t>Backcountry.com</a:t>
            </a:r>
            <a:r>
              <a:rPr lang="en-US" sz="2400" dirty="0"/>
              <a:t> and </a:t>
            </a:r>
            <a:r>
              <a:rPr lang="en-US" sz="2400" dirty="0" err="1"/>
              <a:t>Garafa</a:t>
            </a:r>
            <a:r>
              <a:rPr lang="en-US" sz="2400" dirty="0"/>
              <a:t>, LLC in developing a information and backcountry touring mobile device application.</a:t>
            </a:r>
          </a:p>
          <a:p>
            <a:r>
              <a:rPr lang="en-US" sz="2400" dirty="0"/>
              <a:t>The UAC implemented a new web design that created a unified look-and-feel for avalanche advisories with other avalanche centers in the region.   </a:t>
            </a:r>
            <a:endParaRPr lang="en-US" sz="2400" dirty="0"/>
          </a:p>
        </p:txBody>
      </p:sp>
    </p:spTree>
    <p:extLst>
      <p:ext uri="{BB962C8B-B14F-4D97-AF65-F5344CB8AC3E}">
        <p14:creationId xmlns:p14="http://schemas.microsoft.com/office/powerpoint/2010/main" val="30922407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181</TotalTime>
  <Words>478</Words>
  <Application>Microsoft Macintosh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The Friends of the Utah Avalanche Forecast Center</vt:lpstr>
      <vt:lpstr>“Our mission is to keep people on top of the Greatest Snow on Earth™.”Website</vt:lpstr>
      <vt:lpstr>Mission &amp; Vision</vt:lpstr>
      <vt:lpstr>Employees</vt:lpstr>
      <vt:lpstr>Programs</vt:lpstr>
      <vt:lpstr>Field Education and workshops</vt:lpstr>
      <vt:lpstr>About 2/3 of the funding for the UAC comes from donations, grants, and events. </vt:lpstr>
      <vt:lpstr>Issues:</vt:lpstr>
      <vt:lpstr>Accomplishments</vt:lpstr>
      <vt:lpstr>Competition</vt:lpstr>
      <vt:lpstr>SWOT</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Friends of the Utah Avalanche Forecast Center</dc:title>
  <dc:creator>Shane</dc:creator>
  <cp:lastModifiedBy>Shane</cp:lastModifiedBy>
  <cp:revision>10</cp:revision>
  <dcterms:created xsi:type="dcterms:W3CDTF">2014-04-14T18:49:03Z</dcterms:created>
  <dcterms:modified xsi:type="dcterms:W3CDTF">2014-04-14T21:50:12Z</dcterms:modified>
</cp:coreProperties>
</file>